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6"/>
  </p:notesMasterIdLst>
  <p:sldIdLst>
    <p:sldId id="268" r:id="rId3"/>
    <p:sldId id="266" r:id="rId4"/>
    <p:sldId id="267" r:id="rId5"/>
  </p:sldIdLst>
  <p:sldSz cx="9144000" cy="6858000" type="screen4x3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3195" autoAdjust="0"/>
  </p:normalViewPr>
  <p:slideViewPr>
    <p:cSldViewPr>
      <p:cViewPr varScale="1">
        <p:scale>
          <a:sx n="105" d="100"/>
          <a:sy n="105" d="100"/>
        </p:scale>
        <p:origin x="-1722" y="-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3D46B9-2206-40E2-B478-736BD9CE918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F195B0-8ED2-4862-8EB1-FB555F5E21AB}" type="slidenum">
              <a:rPr lang="th-TH" smtClean="0"/>
              <a:pPr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86459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>
              <a:cs typeface="Cordia New" pitchFamily="34" charset="-34"/>
            </a:endParaRPr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681" indent="-285647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2586" indent="-22851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599619" indent="-22851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6653" indent="-22851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3688" indent="-22851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0722" indent="-22851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7754" indent="-22851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4789" indent="-22851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eaLnBrk="1" hangingPunct="1">
              <a:spcBef>
                <a:spcPct val="0"/>
              </a:spcBef>
            </a:pPr>
            <a:fld id="{B9C4430C-F374-4ADA-9313-5FE856D6713B}" type="slidenum">
              <a:rPr lang="th-TH" altLang="en-US" sz="1300"/>
              <a:pPr eaLnBrk="1" hangingPunct="1">
                <a:spcBef>
                  <a:spcPct val="0"/>
                </a:spcBef>
              </a:pPr>
              <a:t>2</a:t>
            </a:fld>
            <a:endParaRPr lang="th-TH" altLang="en-US" sz="1300" dirty="0"/>
          </a:p>
        </p:txBody>
      </p:sp>
    </p:spTree>
    <p:extLst>
      <p:ext uri="{BB962C8B-B14F-4D97-AF65-F5344CB8AC3E}">
        <p14:creationId xmlns:p14="http://schemas.microsoft.com/office/powerpoint/2010/main" val="3428128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 Box 1"/>
          <p:cNvSpPr txBox="1">
            <a:spLocks noChangeArrowheads="1"/>
          </p:cNvSpPr>
          <p:nvPr/>
        </p:nvSpPr>
        <p:spPr bwMode="auto">
          <a:xfrm>
            <a:off x="3886486" y="8688236"/>
            <a:ext cx="2971516" cy="455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3491" tIns="48615" rIns="93491" bIns="48615" anchor="b"/>
          <a:lstStyle>
            <a:lvl1pPr eaLnBrk="0" hangingPunct="0">
              <a:spcBef>
                <a:spcPct val="30000"/>
              </a:spcBef>
              <a:tabLst>
                <a:tab pos="0" algn="l"/>
                <a:tab pos="903288" algn="l"/>
                <a:tab pos="1817688" algn="l"/>
                <a:tab pos="2733675" algn="l"/>
                <a:tab pos="3641725" algn="l"/>
                <a:tab pos="4560888" algn="l"/>
                <a:tab pos="5473700" algn="l"/>
                <a:tab pos="6389688" algn="l"/>
                <a:tab pos="7299325" algn="l"/>
                <a:tab pos="8218488" algn="l"/>
                <a:tab pos="9132888" algn="l"/>
                <a:tab pos="10045700" algn="l"/>
              </a:tabLs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30000"/>
              </a:spcBef>
              <a:tabLst>
                <a:tab pos="0" algn="l"/>
                <a:tab pos="903288" algn="l"/>
                <a:tab pos="1817688" algn="l"/>
                <a:tab pos="2733675" algn="l"/>
                <a:tab pos="3641725" algn="l"/>
                <a:tab pos="4560888" algn="l"/>
                <a:tab pos="5473700" algn="l"/>
                <a:tab pos="6389688" algn="l"/>
                <a:tab pos="7299325" algn="l"/>
                <a:tab pos="8218488" algn="l"/>
                <a:tab pos="9132888" algn="l"/>
                <a:tab pos="10045700" algn="l"/>
              </a:tabLs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30000"/>
              </a:spcBef>
              <a:tabLst>
                <a:tab pos="0" algn="l"/>
                <a:tab pos="903288" algn="l"/>
                <a:tab pos="1817688" algn="l"/>
                <a:tab pos="2733675" algn="l"/>
                <a:tab pos="3641725" algn="l"/>
                <a:tab pos="4560888" algn="l"/>
                <a:tab pos="5473700" algn="l"/>
                <a:tab pos="6389688" algn="l"/>
                <a:tab pos="7299325" algn="l"/>
                <a:tab pos="8218488" algn="l"/>
                <a:tab pos="9132888" algn="l"/>
                <a:tab pos="10045700" algn="l"/>
              </a:tabLs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30000"/>
              </a:spcBef>
              <a:tabLst>
                <a:tab pos="0" algn="l"/>
                <a:tab pos="903288" algn="l"/>
                <a:tab pos="1817688" algn="l"/>
                <a:tab pos="2733675" algn="l"/>
                <a:tab pos="3641725" algn="l"/>
                <a:tab pos="4560888" algn="l"/>
                <a:tab pos="5473700" algn="l"/>
                <a:tab pos="6389688" algn="l"/>
                <a:tab pos="7299325" algn="l"/>
                <a:tab pos="8218488" algn="l"/>
                <a:tab pos="9132888" algn="l"/>
                <a:tab pos="10045700" algn="l"/>
              </a:tabLs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30000"/>
              </a:spcBef>
              <a:tabLst>
                <a:tab pos="0" algn="l"/>
                <a:tab pos="903288" algn="l"/>
                <a:tab pos="1817688" algn="l"/>
                <a:tab pos="2733675" algn="l"/>
                <a:tab pos="3641725" algn="l"/>
                <a:tab pos="4560888" algn="l"/>
                <a:tab pos="5473700" algn="l"/>
                <a:tab pos="6389688" algn="l"/>
                <a:tab pos="7299325" algn="l"/>
                <a:tab pos="8218488" algn="l"/>
                <a:tab pos="9132888" algn="l"/>
                <a:tab pos="10045700" algn="l"/>
              </a:tabLs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03288" algn="l"/>
                <a:tab pos="1817688" algn="l"/>
                <a:tab pos="2733675" algn="l"/>
                <a:tab pos="3641725" algn="l"/>
                <a:tab pos="4560888" algn="l"/>
                <a:tab pos="5473700" algn="l"/>
                <a:tab pos="6389688" algn="l"/>
                <a:tab pos="7299325" algn="l"/>
                <a:tab pos="8218488" algn="l"/>
                <a:tab pos="9132888" algn="l"/>
                <a:tab pos="10045700" algn="l"/>
              </a:tabLs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03288" algn="l"/>
                <a:tab pos="1817688" algn="l"/>
                <a:tab pos="2733675" algn="l"/>
                <a:tab pos="3641725" algn="l"/>
                <a:tab pos="4560888" algn="l"/>
                <a:tab pos="5473700" algn="l"/>
                <a:tab pos="6389688" algn="l"/>
                <a:tab pos="7299325" algn="l"/>
                <a:tab pos="8218488" algn="l"/>
                <a:tab pos="9132888" algn="l"/>
                <a:tab pos="10045700" algn="l"/>
              </a:tabLs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03288" algn="l"/>
                <a:tab pos="1817688" algn="l"/>
                <a:tab pos="2733675" algn="l"/>
                <a:tab pos="3641725" algn="l"/>
                <a:tab pos="4560888" algn="l"/>
                <a:tab pos="5473700" algn="l"/>
                <a:tab pos="6389688" algn="l"/>
                <a:tab pos="7299325" algn="l"/>
                <a:tab pos="8218488" algn="l"/>
                <a:tab pos="9132888" algn="l"/>
                <a:tab pos="10045700" algn="l"/>
              </a:tabLs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tabLst>
                <a:tab pos="0" algn="l"/>
                <a:tab pos="903288" algn="l"/>
                <a:tab pos="1817688" algn="l"/>
                <a:tab pos="2733675" algn="l"/>
                <a:tab pos="3641725" algn="l"/>
                <a:tab pos="4560888" algn="l"/>
                <a:tab pos="5473700" algn="l"/>
                <a:tab pos="6389688" algn="l"/>
                <a:tab pos="7299325" algn="l"/>
                <a:tab pos="8218488" algn="l"/>
                <a:tab pos="9132888" algn="l"/>
                <a:tab pos="10045700" algn="l"/>
              </a:tabLst>
              <a:defRPr sz="1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2AD64870-CB24-4269-A248-9C06A1CF395A}" type="slidenum">
              <a:rPr lang="en-US" altLang="th-TH">
                <a:solidFill>
                  <a:srgbClr val="000000"/>
                </a:solidFill>
                <a:latin typeface="Arial" charset="0"/>
                <a:cs typeface="Tahoma" pitchFamily="34" charset="0"/>
              </a:rPr>
              <a:pPr algn="r" eaLnBrk="1" hangingPunct="1">
                <a:spcBef>
                  <a:spcPct val="0"/>
                </a:spcBef>
              </a:pPr>
              <a:t>3</a:t>
            </a:fld>
            <a:endParaRPr lang="en-US" altLang="th-TH" dirty="0">
              <a:solidFill>
                <a:srgbClr val="000000"/>
              </a:solidFill>
              <a:latin typeface="Arial" charset="0"/>
              <a:cs typeface="Tahoma" pitchFamily="34" charset="0"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95325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7290" y="4343096"/>
            <a:ext cx="5485548" cy="411418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4987" tIns="47493" rIns="94987" bIns="47493" numCol="1" anchor="ctr" anchorCtr="0" compatLnSpc="1">
            <a:prstTxWarp prst="textNoShape">
              <a:avLst/>
            </a:prstTxWarp>
          </a:bodyPr>
          <a:lstStyle/>
          <a:p>
            <a:pPr>
              <a:spcBef>
                <a:spcPts val="700"/>
              </a:spcBef>
              <a:tabLst>
                <a:tab pos="0" algn="l"/>
                <a:tab pos="937872" algn="l"/>
                <a:tab pos="1886854" algn="l"/>
                <a:tab pos="2835834" algn="l"/>
                <a:tab pos="3783226" algn="l"/>
                <a:tab pos="4736968" algn="l"/>
                <a:tab pos="5687535" algn="l"/>
                <a:tab pos="6634929" algn="l"/>
                <a:tab pos="7587083" algn="l"/>
                <a:tab pos="8539237" algn="l"/>
                <a:tab pos="9488218" algn="l"/>
                <a:tab pos="10438784" algn="l"/>
              </a:tabLst>
            </a:pPr>
            <a:endParaRPr lang="en-US" altLang="th-TH" dirty="0"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22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B4B0C7-CF58-4190-8688-36DE4B2E6E4C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DF408C-295F-4946-A456-CECB43497F0D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1495309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5A4AA7-BAFA-4455-BAFE-AFEC7664A98C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6D999C-9B77-4EB0-88D3-C6F597113909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4650446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01A831-4924-46D8-A504-85CCFE63E29A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6C567-C31A-4558-B246-B16AF7794ABB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2491131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F0580E-410F-4A2F-AB91-67E132F06626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3DE603-A577-48CB-9103-43730CE48B00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21401351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E9C34E-9584-4B0F-A5F9-871718793888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0B82BF-D51E-4E54-85CE-AEDDC98261AF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10025321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E1AB58-7297-4FF0-9E2D-E7A9EFF026F0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1633E1-0289-40A2-91B0-B217CF5C1A30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2062430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11183-3A1F-4506-88E0-7EC0CAAC1C1E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64C66D-23CE-4A2B-89CC-937B9435D5D9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11007488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FCA500-08A4-4D9A-AC1E-0D5F239869F2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7E682E-59A7-43A1-9DA6-7290F726CE9C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1734523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h-TH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96A19F-2A9E-4C39-ACCC-618F2E127636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6A636D-1E46-4CE9-A26A-D94C44DEFF88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18063390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D594F2-BFEB-48E6-9B2A-0F4CC28831F1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8BCE99-B521-40C0-9B24-D10BE8F31BD3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25881629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3826A0-8E81-43DD-9423-CFAC22828FC1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ED34BD-A16B-4409-91E1-00F5450AF23B}" type="slidenum">
              <a:rPr lang="th-TH" altLang="en-US"/>
              <a:pPr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4095961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B275C-5737-4AFD-9D59-3CB89D9DCA39}" type="datetimeFigureOut">
              <a:rPr lang="th-TH" smtClean="0"/>
              <a:pPr/>
              <a:t>02/04/61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67F21-EA15-4447-84F1-ED2EC957CACB}" type="slidenum">
              <a:rPr lang="th-TH" smtClean="0"/>
              <a:pPr/>
              <a:t>‹#›</a:t>
            </a:fld>
            <a:endParaRPr lang="th-T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th-TH" altLang="en-US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th-TH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B4D7DFC-D6C1-4CF7-AE41-3ED65AABA030}" type="datetimeFigureOut">
              <a:rPr lang="th-TH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02/04/61</a:t>
            </a:fld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th-TH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itchFamily="34" charset="0"/>
                <a:cs typeface="Cordia New" pitchFamily="34" charset="-34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EEFB3BA-9561-48F7-BBCE-28FCF941CD51}" type="slidenum">
              <a:rPr lang="th-TH" alt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th-TH" altLang="en-US"/>
          </a:p>
        </p:txBody>
      </p:sp>
    </p:spTree>
    <p:extLst>
      <p:ext uri="{BB962C8B-B14F-4D97-AF65-F5344CB8AC3E}">
        <p14:creationId xmlns:p14="http://schemas.microsoft.com/office/powerpoint/2010/main" val="3113692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Angsana New" pitchFamily="18" charset="-34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Angsana New" pitchFamily="18" charset="-34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Angsana New" pitchFamily="18" charset="-34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Angsana New" pitchFamily="18" charset="-34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Angsana New" pitchFamily="18" charset="-34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Angsana New" pitchFamily="18" charset="-34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Angsana New" pitchFamily="18" charset="-34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cs typeface="Angsana New" pitchFamily="18" charset="-34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7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7552" y="1124744"/>
            <a:ext cx="8988897" cy="3065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thaiDist" fontAlgn="base">
              <a:lnSpc>
                <a:spcPct val="115000"/>
              </a:lnSpc>
              <a:spcBef>
                <a:spcPct val="0"/>
              </a:spcBef>
              <a:buClr>
                <a:srgbClr val="000000"/>
              </a:buClr>
              <a:buFont typeface="Wingdings"/>
              <a:buChar char=""/>
              <a:tabLst>
                <a:tab pos="180340" algn="l"/>
              </a:tabLst>
            </a:pPr>
            <a:r>
              <a:rPr lang="th-TH" sz="2400" b="1" dirty="0">
                <a:solidFill>
                  <a:srgbClr val="000000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ช่วงวันที่ </a:t>
            </a:r>
            <a:r>
              <a:rPr lang="th-TH" sz="2400" b="1" dirty="0" smtClean="0">
                <a:solidFill>
                  <a:prstClr val="black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2-4 เม.ย. 61 </a:t>
            </a:r>
            <a:r>
              <a:rPr lang="th-TH" sz="2400" dirty="0" smtClean="0">
                <a:latin typeface="TH SarabunPSK" pitchFamily="34" charset="-34"/>
                <a:ea typeface="Calibri"/>
                <a:cs typeface="TH SarabunPSK" pitchFamily="34" charset="-34"/>
              </a:rPr>
              <a:t>ลม</a:t>
            </a:r>
            <a:r>
              <a:rPr lang="th-TH" sz="2400" dirty="0">
                <a:latin typeface="TH SarabunPSK" pitchFamily="34" charset="-34"/>
                <a:ea typeface="Calibri"/>
                <a:cs typeface="TH SarabunPSK" pitchFamily="34" charset="-34"/>
              </a:rPr>
              <a:t>ใต้และลมตะวันออกเฉียงใต้จะกลับมาพัดปกคลุมประเทศไทยตอนบน </a:t>
            </a:r>
            <a:r>
              <a:rPr lang="th-TH" sz="2400" dirty="0" smtClean="0">
                <a:latin typeface="TH SarabunPSK" pitchFamily="34" charset="-34"/>
                <a:ea typeface="Calibri"/>
                <a:cs typeface="TH SarabunPSK" pitchFamily="34" charset="-34"/>
              </a:rPr>
              <a:t/>
            </a:r>
            <a:br>
              <a:rPr lang="th-TH" sz="2400" dirty="0" smtClean="0">
                <a:latin typeface="TH SarabunPSK" pitchFamily="34" charset="-34"/>
                <a:ea typeface="Calibri"/>
                <a:cs typeface="TH SarabunPSK" pitchFamily="34" charset="-34"/>
              </a:rPr>
            </a:br>
            <a:r>
              <a:rPr lang="th-TH" sz="2400" b="1" dirty="0" smtClean="0">
                <a:latin typeface="TH SarabunPSK" pitchFamily="34" charset="-34"/>
                <a:ea typeface="Calibri"/>
                <a:cs typeface="TH SarabunPSK" pitchFamily="34" charset="-34"/>
              </a:rPr>
              <a:t>ส่งผล</a:t>
            </a:r>
            <a:r>
              <a:rPr lang="th-TH" sz="2400" b="1" dirty="0">
                <a:latin typeface="TH SarabunPSK" pitchFamily="34" charset="-34"/>
                <a:ea typeface="Calibri"/>
                <a:cs typeface="TH SarabunPSK" pitchFamily="34" charset="-34"/>
              </a:rPr>
              <a:t>ให้ประเทศไทยตอนบนยังคงมีฝนตกและมีฟ้าคะนองบางแห่งโดยเฉพาะภาคเหนือ ภาคกลาง และภาคตะวันออก</a:t>
            </a:r>
            <a:r>
              <a:rPr lang="th-TH" sz="2400" dirty="0">
                <a:latin typeface="TH SarabunPSK" pitchFamily="34" charset="-34"/>
                <a:ea typeface="Calibri"/>
                <a:cs typeface="TH SarabunPSK" pitchFamily="34" charset="-34"/>
              </a:rPr>
              <a:t> ส่วนลมตะวันออกยังคงพัดปกคลุมอ่าวไทยและภาคใต้ </a:t>
            </a:r>
            <a:r>
              <a:rPr lang="th-TH" sz="2400" b="1" dirty="0">
                <a:latin typeface="TH SarabunPSK" pitchFamily="34" charset="-34"/>
                <a:ea typeface="Calibri"/>
                <a:cs typeface="TH SarabunPSK" pitchFamily="34" charset="-34"/>
              </a:rPr>
              <a:t>ส่งผลให้ภาคใต้ยังคงมีฝนตกต่อเนื่องและมีฝนตกหนักบางแห่ง</a:t>
            </a:r>
            <a:endParaRPr lang="en-US" sz="2400" b="1" dirty="0">
              <a:latin typeface="TH SarabunPSK" pitchFamily="34" charset="-34"/>
              <a:ea typeface="Calibri"/>
              <a:cs typeface="TH SarabunPSK" pitchFamily="34" charset="-34"/>
            </a:endParaRPr>
          </a:p>
          <a:p>
            <a:pPr marL="342900" indent="-342900" algn="thaiDist" fontAlgn="base">
              <a:lnSpc>
                <a:spcPct val="115000"/>
              </a:lnSpc>
              <a:spcBef>
                <a:spcPct val="0"/>
              </a:spcBef>
              <a:buClr>
                <a:srgbClr val="000000"/>
              </a:buClr>
              <a:buFont typeface="Wingdings"/>
              <a:buChar char=""/>
              <a:tabLst>
                <a:tab pos="180340" algn="l"/>
              </a:tabLst>
            </a:pPr>
            <a:r>
              <a:rPr lang="th-TH" sz="2400" b="1" dirty="0">
                <a:solidFill>
                  <a:srgbClr val="000000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ช่วง</a:t>
            </a:r>
            <a:r>
              <a:rPr lang="th-TH" sz="2400" b="1" dirty="0" smtClean="0">
                <a:solidFill>
                  <a:prstClr val="black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วันที่ 5-8 เม.ย. 61 </a:t>
            </a:r>
            <a:r>
              <a:rPr lang="th-TH" sz="2400" b="1" dirty="0" smtClean="0">
                <a:solidFill>
                  <a:srgbClr val="0000FF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บริเวณ</a:t>
            </a:r>
            <a:r>
              <a:rPr lang="th-TH" sz="2400" b="1" dirty="0">
                <a:solidFill>
                  <a:srgbClr val="0000FF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ความกดอากาศสูงกำลังค่อนข้างแรงระลอกใหม่ จะแผ่ลงมาปกคลุมบริเวณประเทศไทยตอนบนในช่วงวันที่ </a:t>
            </a:r>
            <a:r>
              <a:rPr lang="th-TH" sz="2400" b="1" dirty="0" smtClean="0">
                <a:solidFill>
                  <a:srgbClr val="0000FF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6 เม.ย. </a:t>
            </a:r>
            <a:r>
              <a:rPr lang="th-TH" sz="2400" b="1" dirty="0" smtClean="0">
                <a:solidFill>
                  <a:srgbClr val="FF0000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ส่งผลให้ประเทศไทยตอนบนเกิด</a:t>
            </a:r>
            <a:r>
              <a:rPr lang="th-TH" sz="2400" b="1" dirty="0">
                <a:solidFill>
                  <a:srgbClr val="FF0000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พายุฤดู</a:t>
            </a:r>
            <a:r>
              <a:rPr lang="th-TH" sz="2400" b="1" dirty="0" smtClean="0">
                <a:solidFill>
                  <a:srgbClr val="FF0000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ร้อน ฝนฟ้าคะนองและฝนตกหนัก ลมกระโชกแรง และลูกเห็บตกได้ ในช่วง</a:t>
            </a:r>
            <a:r>
              <a:rPr lang="th-TH" sz="2400" b="1" smtClean="0">
                <a:solidFill>
                  <a:srgbClr val="FF0000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วันที่ 5-7 </a:t>
            </a:r>
            <a:r>
              <a:rPr lang="th-TH" sz="2400" b="1" dirty="0" smtClean="0">
                <a:solidFill>
                  <a:srgbClr val="FF0000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เม.ย.</a:t>
            </a:r>
            <a:endParaRPr lang="en-US" sz="2400" dirty="0">
              <a:solidFill>
                <a:srgbClr val="FF0000"/>
              </a:solidFill>
              <a:latin typeface="TH SarabunPSK" pitchFamily="34" charset="-34"/>
              <a:ea typeface="Calibri"/>
              <a:cs typeface="TH SarabunPSK" pitchFamily="34" charset="-34"/>
            </a:endParaRPr>
          </a:p>
        </p:txBody>
      </p:sp>
      <p:graphicFrame>
        <p:nvGraphicFramePr>
          <p:cNvPr id="11" name="Group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6132896"/>
              </p:ext>
            </p:extLst>
          </p:nvPr>
        </p:nvGraphicFramePr>
        <p:xfrm>
          <a:off x="0" y="0"/>
          <a:ext cx="9144000" cy="714375"/>
        </p:xfrm>
        <a:graphic>
          <a:graphicData uri="http://schemas.openxmlformats.org/drawingml/2006/table">
            <a:tbl>
              <a:tblPr/>
              <a:tblGrid>
                <a:gridCol w="91440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714375">
                <a:tc>
                  <a:txBody>
                    <a:bodyPr/>
                    <a:lstStyle/>
                    <a:p>
                      <a:pPr lvl="0" defTabSz="457200">
                        <a:lnSpc>
                          <a:spcPct val="101000"/>
                        </a:lnSpc>
                        <a:spcBef>
                          <a:spcPts val="3250"/>
                        </a:spcBef>
                        <a:tabLst>
                          <a:tab pos="0" algn="l"/>
                          <a:tab pos="914400" algn="l"/>
                          <a:tab pos="1828800" algn="l"/>
                          <a:tab pos="2743200" algn="l"/>
                          <a:tab pos="3657600" algn="l"/>
                          <a:tab pos="4572000" algn="l"/>
                          <a:tab pos="5486400" algn="l"/>
                          <a:tab pos="6400800" algn="l"/>
                          <a:tab pos="7315200" algn="l"/>
                          <a:tab pos="8229600" algn="l"/>
                          <a:tab pos="9144000" algn="l"/>
                          <a:tab pos="10058400" algn="l"/>
                        </a:tabLst>
                      </a:pPr>
                      <a:r>
                        <a:rPr lang="th-TH" sz="4000" b="1" dirty="0" smtClean="0">
                          <a:solidFill>
                            <a:schemeClr val="tx1"/>
                          </a:solidFill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สรุปคาดการณ์</a:t>
                      </a:r>
                      <a:endParaRPr lang="th-TH" sz="4000" b="1" dirty="0">
                        <a:solidFill>
                          <a:schemeClr val="tx1"/>
                        </a:solidFill>
                        <a:latin typeface="TH SarabunPSK" panose="020B0500040200020003" pitchFamily="34" charset="-34"/>
                        <a:cs typeface="TH SarabunPSK" panose="020B0500040200020003" pitchFamily="34" charset="-34"/>
                      </a:endParaRPr>
                    </a:p>
                  </a:txBody>
                  <a:tcPr marL="90000" marR="90000" marT="46787" marB="46787" anchor="ctr" horzOverflow="overflow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153" name="Slide Number Placeholder 5"/>
          <p:cNvSpPr txBox="1">
            <a:spLocks noGrp="1"/>
          </p:cNvSpPr>
          <p:nvPr/>
        </p:nvSpPr>
        <p:spPr bwMode="auto">
          <a:xfrm>
            <a:off x="7010400" y="6465352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r" eaLnBrk="1" fontAlgn="base" hangingPunct="1">
              <a:spcBef>
                <a:spcPct val="0"/>
              </a:spcBef>
              <a:spcAft>
                <a:spcPct val="0"/>
              </a:spcAft>
              <a:buFontTx/>
              <a:buNone/>
            </a:pPr>
            <a:fld id="{0A83FD8A-02CC-4239-9AFB-6D5C2FBBF98B}" type="slidenum">
              <a:rPr lang="en-US" altLang="th-TH" sz="2000">
                <a:solidFill>
                  <a:srgbClr val="898989"/>
                </a:solidFill>
                <a:latin typeface="TH SarabunPSK" pitchFamily="34" charset="-34"/>
                <a:cs typeface="TH SarabunPSK" pitchFamily="34" charset="-34"/>
              </a:rPr>
              <a:pPr algn="r" eaLnBrk="1" fontAlgn="base" hangingPunct="1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1</a:t>
            </a:fld>
            <a:endParaRPr lang="th-TH" altLang="th-TH" sz="2000" dirty="0">
              <a:solidFill>
                <a:srgbClr val="898989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77552" y="701883"/>
            <a:ext cx="9001609" cy="59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2000" indent="-252000" algn="thaiDist"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Font typeface="Arial" charset="0"/>
              <a:buNone/>
              <a:tabLst>
                <a:tab pos="180340" algn="l"/>
                <a:tab pos="637540" algn="l"/>
              </a:tabLst>
            </a:pPr>
            <a:r>
              <a:rPr lang="th-TH" b="1" dirty="0" smtClean="0">
                <a:solidFill>
                  <a:srgbClr val="0000FF"/>
                </a:solidFill>
                <a:latin typeface="TH SarabunPSK" pitchFamily="34" charset="-34"/>
                <a:ea typeface="Calibri"/>
                <a:cs typeface="TH SarabunPSK" pitchFamily="34" charset="-34"/>
              </a:rPr>
              <a:t>คาดการณ์ฝน</a:t>
            </a:r>
          </a:p>
        </p:txBody>
      </p:sp>
      <p:grpSp>
        <p:nvGrpSpPr>
          <p:cNvPr id="14" name="Group 21"/>
          <p:cNvGrpSpPr/>
          <p:nvPr/>
        </p:nvGrpSpPr>
        <p:grpSpPr>
          <a:xfrm>
            <a:off x="7772400" y="29312"/>
            <a:ext cx="1306761" cy="663384"/>
            <a:chOff x="7543800" y="119720"/>
            <a:chExt cx="1600713" cy="812610"/>
          </a:xfrm>
        </p:grpSpPr>
        <p:pic>
          <p:nvPicPr>
            <p:cNvPr id="15" name="Picture 3" descr="C:\Users\haii\Desktop\unnamed.png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09488" y="119720"/>
              <a:ext cx="835025" cy="8126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6" name="Group 12"/>
            <p:cNvGrpSpPr/>
            <p:nvPr/>
          </p:nvGrpSpPr>
          <p:grpSpPr>
            <a:xfrm>
              <a:off x="7543800" y="180874"/>
              <a:ext cx="779727" cy="653797"/>
              <a:chOff x="7467600" y="180874"/>
              <a:chExt cx="779727" cy="653797"/>
            </a:xfrm>
          </p:grpSpPr>
          <p:sp>
            <p:nvSpPr>
              <p:cNvPr id="17" name="Rounded Rectangle 16"/>
              <p:cNvSpPr/>
              <p:nvPr/>
            </p:nvSpPr>
            <p:spPr>
              <a:xfrm>
                <a:off x="7467600" y="180874"/>
                <a:ext cx="779727" cy="653797"/>
              </a:xfrm>
              <a:prstGeom prst="roundRect">
                <a:avLst>
                  <a:gd name="adj" fmla="val 1666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th-TH">
                  <a:solidFill>
                    <a:prstClr val="white"/>
                  </a:solidFill>
                  <a:latin typeface="TH SarabunPSK" pitchFamily="34" charset="-34"/>
                  <a:cs typeface="TH SarabunPSK" pitchFamily="34" charset="-34"/>
                </a:endParaRPr>
              </a:p>
            </p:txBody>
          </p:sp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7600" y="201475"/>
                <a:ext cx="731607" cy="62329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76253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37" y="1332119"/>
            <a:ext cx="2717908" cy="403613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064" y="1292581"/>
            <a:ext cx="2768642" cy="411514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4646" y="1315695"/>
            <a:ext cx="2740499" cy="407331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2296" name="TextBox 19"/>
          <p:cNvSpPr txBox="1">
            <a:spLocks noChangeArrowheads="1"/>
          </p:cNvSpPr>
          <p:nvPr/>
        </p:nvSpPr>
        <p:spPr bwMode="auto">
          <a:xfrm>
            <a:off x="5715000" y="6400800"/>
            <a:ext cx="3429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h-TH" altLang="th-TH" sz="2400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ที่มา</a:t>
            </a:r>
            <a:r>
              <a:rPr lang="en-US" altLang="th-TH" sz="2400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: </a:t>
            </a:r>
            <a:r>
              <a:rPr lang="th-TH" altLang="th-TH" sz="2400" dirty="0" err="1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สสนก</a:t>
            </a:r>
            <a:r>
              <a:rPr lang="th-TH" altLang="th-TH" sz="2400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.</a:t>
            </a:r>
            <a:endParaRPr lang="en-US" altLang="th-TH" sz="2400" dirty="0">
              <a:solidFill>
                <a:srgbClr val="00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18" y="5803660"/>
            <a:ext cx="6424882" cy="1054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AutoShape 4" descr="http://live1.haii.or.th/product/latest/wrfroms/v2/d03_day02.jpg"/>
          <p:cNvSpPr>
            <a:spLocks noChangeAspect="1" noChangeArrowheads="1"/>
          </p:cNvSpPr>
          <p:nvPr/>
        </p:nvSpPr>
        <p:spPr bwMode="auto">
          <a:xfrm>
            <a:off x="190500" y="-212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h-TH"/>
          </a:p>
        </p:txBody>
      </p:sp>
      <p:sp>
        <p:nvSpPr>
          <p:cNvPr id="3" name="AutoShape 6" descr="http://live1.haii.or.th/product/latest/wrfroms/v2/d03_day02.jpg"/>
          <p:cNvSpPr>
            <a:spLocks noChangeAspect="1" noChangeArrowheads="1"/>
          </p:cNvSpPr>
          <p:nvPr/>
        </p:nvSpPr>
        <p:spPr bwMode="auto">
          <a:xfrm>
            <a:off x="342900" y="-603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h-TH"/>
          </a:p>
        </p:txBody>
      </p:sp>
      <p:sp>
        <p:nvSpPr>
          <p:cNvPr id="4" name="AutoShape 12" descr="http://live1.haii.or.th/product/latest/wrfroms/v2/d03_day03.jpg"/>
          <p:cNvSpPr>
            <a:spLocks noChangeAspect="1" noChangeArrowheads="1"/>
          </p:cNvSpPr>
          <p:nvPr/>
        </p:nvSpPr>
        <p:spPr bwMode="auto">
          <a:xfrm>
            <a:off x="98425" y="-2127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h-TH"/>
          </a:p>
        </p:txBody>
      </p:sp>
      <p:sp>
        <p:nvSpPr>
          <p:cNvPr id="5" name="AutoShape 14" descr="http://live1.haii.or.th/product/latest/wrfroms/v2/d03_day03.jpg"/>
          <p:cNvSpPr>
            <a:spLocks noChangeAspect="1" noChangeArrowheads="1"/>
          </p:cNvSpPr>
          <p:nvPr/>
        </p:nvSpPr>
        <p:spPr bwMode="auto">
          <a:xfrm>
            <a:off x="250825" y="-603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h-TH"/>
          </a:p>
        </p:txBody>
      </p:sp>
      <p:sp>
        <p:nvSpPr>
          <p:cNvPr id="21" name="TextBox 19"/>
          <p:cNvSpPr txBox="1">
            <a:spLocks noChangeArrowheads="1"/>
          </p:cNvSpPr>
          <p:nvPr/>
        </p:nvSpPr>
        <p:spPr bwMode="auto">
          <a:xfrm>
            <a:off x="-69453" y="1248941"/>
            <a:ext cx="18732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2</a:t>
            </a:r>
            <a:r>
              <a:rPr lang="th-TH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 เม.ย. 6</a:t>
            </a: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1</a:t>
            </a:r>
            <a:endParaRPr lang="th-TH" altLang="th-TH" sz="2800" b="1" dirty="0">
              <a:solidFill>
                <a:srgbClr val="00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22" name="TextBox 19"/>
          <p:cNvSpPr txBox="1">
            <a:spLocks noChangeArrowheads="1"/>
          </p:cNvSpPr>
          <p:nvPr/>
        </p:nvSpPr>
        <p:spPr bwMode="auto">
          <a:xfrm>
            <a:off x="2914774" y="1248941"/>
            <a:ext cx="18732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3 </a:t>
            </a:r>
            <a:r>
              <a:rPr lang="th-TH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เม.ย. 6</a:t>
            </a: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1</a:t>
            </a:r>
            <a:endParaRPr lang="th-TH" altLang="th-TH" sz="2800" b="1" dirty="0">
              <a:solidFill>
                <a:srgbClr val="00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23" name="TextBox 19"/>
          <p:cNvSpPr txBox="1">
            <a:spLocks noChangeArrowheads="1"/>
          </p:cNvSpPr>
          <p:nvPr/>
        </p:nvSpPr>
        <p:spPr bwMode="auto">
          <a:xfrm>
            <a:off x="5905202" y="1248941"/>
            <a:ext cx="18732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4</a:t>
            </a:r>
            <a:r>
              <a:rPr lang="th-TH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 เม.ย. 6</a:t>
            </a: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1</a:t>
            </a:r>
            <a:endParaRPr lang="th-TH" altLang="th-TH" sz="2800" b="1" dirty="0">
              <a:solidFill>
                <a:srgbClr val="00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18" name="Slide Number Placeholder 5"/>
          <p:cNvSpPr txBox="1">
            <a:spLocks noGrp="1"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0A83FD8A-02CC-4239-9AFB-6D5C2FBBF98B}" type="slidenum">
              <a:rPr lang="en-US" altLang="th-TH" sz="2000">
                <a:solidFill>
                  <a:srgbClr val="89898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2</a:t>
            </a:fld>
            <a:endParaRPr lang="th-TH" altLang="th-TH" sz="2000" dirty="0">
              <a:solidFill>
                <a:srgbClr val="898989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graphicFrame>
        <p:nvGraphicFramePr>
          <p:cNvPr id="19" name="Group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55906"/>
              </p:ext>
            </p:extLst>
          </p:nvPr>
        </p:nvGraphicFramePr>
        <p:xfrm>
          <a:off x="0" y="-15875"/>
          <a:ext cx="9144000" cy="1082675"/>
        </p:xfrm>
        <a:graphic>
          <a:graphicData uri="http://schemas.openxmlformats.org/drawingml/2006/table">
            <a:tbl>
              <a:tblPr/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082675">
                <a:tc>
                  <a:txBody>
                    <a:bodyPr/>
                    <a:lstStyle/>
                    <a:p>
                      <a:r>
                        <a:rPr lang="th-TH" altLang="th-TH" sz="3200" b="1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คาดการณ์ : ปริมาณฝนจาก </a:t>
                      </a:r>
                      <a:r>
                        <a:rPr lang="en-US" altLang="th-TH" sz="3200" b="1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WRF-ROMS Model </a:t>
                      </a:r>
                      <a:endParaRPr lang="th-TH" altLang="th-TH" sz="3200" b="1" dirty="0">
                        <a:solidFill>
                          <a:sysClr val="windowText" lastClr="000000"/>
                        </a:solidFill>
                        <a:latin typeface="TH SarabunPSK" pitchFamily="34" charset="-34"/>
                        <a:cs typeface="TH SarabunPSK" pitchFamily="34" charset="-34"/>
                      </a:endParaRPr>
                    </a:p>
                    <a:p>
                      <a:pPr marL="0" indent="1397000"/>
                      <a:r>
                        <a:rPr lang="th-TH" altLang="th-TH" sz="3200" b="1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ความละเอียด 3</a:t>
                      </a:r>
                      <a:r>
                        <a:rPr lang="en-US" altLang="th-TH" sz="3200" b="1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x3 </a:t>
                      </a:r>
                      <a:r>
                        <a:rPr lang="th-TH" altLang="th-TH" sz="3200" b="1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กม. (ช่วงวันที่</a:t>
                      </a:r>
                      <a:r>
                        <a:rPr lang="th-TH" altLang="th-TH" sz="3200" b="1" baseline="0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 </a:t>
                      </a:r>
                      <a:r>
                        <a:rPr lang="en-US" altLang="th-TH" sz="3200" b="1" baseline="0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2</a:t>
                      </a:r>
                      <a:r>
                        <a:rPr lang="th-TH" altLang="th-TH" sz="3200" b="1" baseline="0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-</a:t>
                      </a:r>
                      <a:r>
                        <a:rPr lang="en-US" altLang="th-TH" sz="3200" b="1" baseline="0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4</a:t>
                      </a:r>
                      <a:r>
                        <a:rPr lang="th-TH" altLang="th-TH" sz="3200" b="1" baseline="0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 เม.ย. </a:t>
                      </a:r>
                      <a:r>
                        <a:rPr lang="th-TH" altLang="th-TH" sz="3200" b="1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6</a:t>
                      </a:r>
                      <a:r>
                        <a:rPr lang="en-US" altLang="th-TH" sz="3200" b="1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1</a:t>
                      </a:r>
                      <a:r>
                        <a:rPr lang="th-TH" altLang="th-TH" sz="3200" b="1" dirty="0">
                          <a:solidFill>
                            <a:sysClr val="windowText" lastClr="000000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)</a:t>
                      </a:r>
                    </a:p>
                  </a:txBody>
                  <a:tcPr marL="90000" marR="90000" marT="46822" marB="46822" anchor="ctr" horzOverflow="overflow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pSp>
        <p:nvGrpSpPr>
          <p:cNvPr id="6" name="Group 21"/>
          <p:cNvGrpSpPr/>
          <p:nvPr/>
        </p:nvGrpSpPr>
        <p:grpSpPr>
          <a:xfrm>
            <a:off x="7772400" y="193848"/>
            <a:ext cx="1306761" cy="663384"/>
            <a:chOff x="7543800" y="119720"/>
            <a:chExt cx="1600713" cy="812610"/>
          </a:xfrm>
        </p:grpSpPr>
        <p:pic>
          <p:nvPicPr>
            <p:cNvPr id="28" name="Picture 3" descr="C:\Users\haii\Desktop\unnamed.png"/>
            <p:cNvPicPr>
              <a:picLocks noChangeAspect="1" noChangeArrowheads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09488" y="119720"/>
              <a:ext cx="835025" cy="8126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" name="Group 12"/>
            <p:cNvGrpSpPr/>
            <p:nvPr/>
          </p:nvGrpSpPr>
          <p:grpSpPr>
            <a:xfrm>
              <a:off x="7543800" y="180874"/>
              <a:ext cx="779727" cy="653797"/>
              <a:chOff x="7467600" y="180874"/>
              <a:chExt cx="779727" cy="653797"/>
            </a:xfrm>
          </p:grpSpPr>
          <p:sp>
            <p:nvSpPr>
              <p:cNvPr id="30" name="Rounded Rectangle 29"/>
              <p:cNvSpPr/>
              <p:nvPr/>
            </p:nvSpPr>
            <p:spPr>
              <a:xfrm>
                <a:off x="7467600" y="180874"/>
                <a:ext cx="779727" cy="653797"/>
              </a:xfrm>
              <a:prstGeom prst="roundRect">
                <a:avLst>
                  <a:gd name="adj" fmla="val 1666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8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7600" y="201475"/>
                <a:ext cx="731607" cy="62329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664657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infall forecas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8" t="11682" r="7594" b="24590"/>
          <a:stretch/>
        </p:blipFill>
        <p:spPr bwMode="auto">
          <a:xfrm>
            <a:off x="1217629" y="3769390"/>
            <a:ext cx="3138347" cy="239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945" y="1194826"/>
            <a:ext cx="3138951" cy="239905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071" y="3779673"/>
            <a:ext cx="3144395" cy="2396370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487" y="1196073"/>
            <a:ext cx="3131567" cy="239656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331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th-TH" sz="2800" dirty="0">
              <a:solidFill>
                <a:srgbClr val="000000"/>
              </a:solidFill>
              <a:latin typeface="Arial" charset="0"/>
              <a:cs typeface="Tahoma" pitchFamily="34" charset="0"/>
            </a:endParaRPr>
          </a:p>
        </p:txBody>
      </p:sp>
      <p:sp>
        <p:nvSpPr>
          <p:cNvPr id="13320" name="Rectangle 2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th-TH" sz="2800" dirty="0">
              <a:solidFill>
                <a:srgbClr val="000000"/>
              </a:solidFill>
              <a:latin typeface="Arial" charset="0"/>
              <a:cs typeface="Tahoma" pitchFamily="34" charset="0"/>
            </a:endParaRPr>
          </a:p>
        </p:txBody>
      </p:sp>
      <p:sp>
        <p:nvSpPr>
          <p:cNvPr id="13321" name="Rectangle 3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th-TH" sz="2800" dirty="0">
              <a:solidFill>
                <a:srgbClr val="000000"/>
              </a:solidFill>
              <a:latin typeface="Arial" charset="0"/>
              <a:cs typeface="Tahoma" pitchFamily="34" charset="0"/>
            </a:endParaRPr>
          </a:p>
        </p:txBody>
      </p:sp>
      <p:sp>
        <p:nvSpPr>
          <p:cNvPr id="13322" name="Rectangle 3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th-TH" sz="2800" dirty="0">
              <a:solidFill>
                <a:srgbClr val="000000"/>
              </a:solidFill>
              <a:latin typeface="Arial" charset="0"/>
              <a:cs typeface="Tahoma" pitchFamily="34" charset="0"/>
            </a:endParaRPr>
          </a:p>
        </p:txBody>
      </p:sp>
      <p:sp>
        <p:nvSpPr>
          <p:cNvPr id="13323" name="Rectangle 5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th-TH" sz="2800" dirty="0">
              <a:solidFill>
                <a:srgbClr val="000000"/>
              </a:solidFill>
              <a:latin typeface="Arial" charset="0"/>
              <a:cs typeface="Tahoma" pitchFamily="34" charset="0"/>
            </a:endParaRPr>
          </a:p>
        </p:txBody>
      </p:sp>
      <p:sp>
        <p:nvSpPr>
          <p:cNvPr id="13324" name="AutoShape 2" descr="imap://piyamarn@mail.haii.or.th:993/fetch%3EUID%3E.INBOX%3E1651?part=1.2&amp;type=image/jpeg&amp;filename=day01.jpg"/>
          <p:cNvSpPr>
            <a:spLocks noChangeAspect="1" noChangeArrowheads="1"/>
          </p:cNvSpPr>
          <p:nvPr/>
        </p:nvSpPr>
        <p:spPr bwMode="auto">
          <a:xfrm>
            <a:off x="190500" y="-212725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th-TH" sz="2800" dirty="0">
              <a:solidFill>
                <a:srgbClr val="000000"/>
              </a:solidFill>
              <a:latin typeface="Arial" charset="0"/>
              <a:cs typeface="Tahoma" pitchFamily="34" charset="0"/>
            </a:endParaRPr>
          </a:p>
        </p:txBody>
      </p:sp>
      <p:sp>
        <p:nvSpPr>
          <p:cNvPr id="13328" name="Rectangle 4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th-TH" sz="2800" dirty="0">
              <a:solidFill>
                <a:srgbClr val="000000"/>
              </a:solidFill>
              <a:latin typeface="Arial" charset="0"/>
              <a:cs typeface="Tahoma" pitchFamily="34" charset="0"/>
            </a:endParaRPr>
          </a:p>
        </p:txBody>
      </p:sp>
      <p:sp>
        <p:nvSpPr>
          <p:cNvPr id="2" name="Rectangle 3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/>
        </p:spPr>
        <p:txBody>
          <a:bodyPr wrap="none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th-TH">
              <a:solidFill>
                <a:prstClr val="black"/>
              </a:solidFill>
              <a:latin typeface="Calibri"/>
              <a:cs typeface="Cordia New"/>
            </a:endParaRPr>
          </a:p>
        </p:txBody>
      </p:sp>
      <p:sp>
        <p:nvSpPr>
          <p:cNvPr id="13333" name="TextBox 19"/>
          <p:cNvSpPr txBox="1">
            <a:spLocks noChangeArrowheads="1"/>
          </p:cNvSpPr>
          <p:nvPr/>
        </p:nvSpPr>
        <p:spPr bwMode="auto">
          <a:xfrm>
            <a:off x="5715000" y="6400800"/>
            <a:ext cx="3429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th-TH" altLang="th-TH" sz="240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ที่มา</a:t>
            </a:r>
            <a:r>
              <a:rPr lang="en-US" altLang="th-TH" sz="2400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: </a:t>
            </a:r>
            <a:r>
              <a:rPr lang="th-TH" altLang="th-TH" sz="240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สสนก.</a:t>
            </a:r>
            <a:endParaRPr lang="en-US" altLang="th-TH" sz="2400" dirty="0">
              <a:solidFill>
                <a:srgbClr val="00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25" name="Picture 5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6296545"/>
            <a:ext cx="3421360" cy="561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" name="TextBox 1"/>
          <p:cNvSpPr txBox="1">
            <a:spLocks noChangeArrowheads="1"/>
          </p:cNvSpPr>
          <p:nvPr/>
        </p:nvSpPr>
        <p:spPr bwMode="auto">
          <a:xfrm>
            <a:off x="898550" y="1124744"/>
            <a:ext cx="18732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5</a:t>
            </a:r>
            <a:r>
              <a:rPr lang="th-TH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 เม.ย. 6</a:t>
            </a: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1</a:t>
            </a:r>
            <a:endParaRPr lang="th-TH" altLang="th-TH" sz="2800" b="1" dirty="0">
              <a:solidFill>
                <a:srgbClr val="00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38" name="TextBox 37"/>
          <p:cNvSpPr txBox="1">
            <a:spLocks noChangeArrowheads="1"/>
          </p:cNvSpPr>
          <p:nvPr/>
        </p:nvSpPr>
        <p:spPr bwMode="auto">
          <a:xfrm>
            <a:off x="884736" y="3697213"/>
            <a:ext cx="18732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7</a:t>
            </a:r>
            <a:r>
              <a:rPr lang="th-TH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 เม.ย. 6</a:t>
            </a: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1</a:t>
            </a:r>
            <a:endParaRPr lang="th-TH" altLang="th-TH" sz="2800" b="1" dirty="0">
              <a:solidFill>
                <a:srgbClr val="00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39" name="TextBox 37"/>
          <p:cNvSpPr txBox="1">
            <a:spLocks noChangeArrowheads="1"/>
          </p:cNvSpPr>
          <p:nvPr/>
        </p:nvSpPr>
        <p:spPr bwMode="auto">
          <a:xfrm>
            <a:off x="4384552" y="3697213"/>
            <a:ext cx="18732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8</a:t>
            </a:r>
            <a:r>
              <a:rPr lang="th-TH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 เม.ย. 6</a:t>
            </a: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1</a:t>
            </a:r>
            <a:endParaRPr lang="th-TH" altLang="th-TH" sz="2800" b="1" dirty="0">
              <a:solidFill>
                <a:srgbClr val="00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40" name="TextBox 38"/>
          <p:cNvSpPr txBox="1">
            <a:spLocks noChangeArrowheads="1"/>
          </p:cNvSpPr>
          <p:nvPr/>
        </p:nvSpPr>
        <p:spPr bwMode="auto">
          <a:xfrm>
            <a:off x="4398508" y="1104925"/>
            <a:ext cx="18732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6</a:t>
            </a:r>
            <a:r>
              <a:rPr lang="th-TH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 เม.ย. 6</a:t>
            </a:r>
            <a:r>
              <a:rPr lang="en-US" altLang="th-TH" sz="2800" b="1" dirty="0">
                <a:solidFill>
                  <a:srgbClr val="000000"/>
                </a:solidFill>
                <a:latin typeface="TH SarabunPSK" pitchFamily="34" charset="-34"/>
                <a:cs typeface="TH SarabunPSK" pitchFamily="34" charset="-34"/>
              </a:rPr>
              <a:t>1</a:t>
            </a:r>
            <a:endParaRPr lang="th-TH" altLang="th-TH" sz="2800" b="1" dirty="0">
              <a:solidFill>
                <a:srgbClr val="000000"/>
              </a:solidFill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24" name="Slide Number Placeholder 5"/>
          <p:cNvSpPr txBox="1">
            <a:spLocks noGrp="1"/>
          </p:cNvSpPr>
          <p:nvPr/>
        </p:nvSpPr>
        <p:spPr bwMode="auto">
          <a:xfrm>
            <a:off x="7010400" y="6492875"/>
            <a:ext cx="21336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  <a:cs typeface="Cordia New" pitchFamily="34" charset="-34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fld id="{0A83FD8A-02CC-4239-9AFB-6D5C2FBBF98B}" type="slidenum">
              <a:rPr lang="en-US" altLang="th-TH" sz="2000">
                <a:solidFill>
                  <a:srgbClr val="89898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pPr algn="r" eaLnBrk="1" hangingPunct="1">
                <a:spcBef>
                  <a:spcPct val="0"/>
                </a:spcBef>
                <a:buFontTx/>
                <a:buNone/>
              </a:pPr>
              <a:t>3</a:t>
            </a:fld>
            <a:endParaRPr lang="th-TH" altLang="th-TH" sz="2000" dirty="0">
              <a:solidFill>
                <a:srgbClr val="898989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graphicFrame>
        <p:nvGraphicFramePr>
          <p:cNvPr id="27" name="Group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6936"/>
              </p:ext>
            </p:extLst>
          </p:nvPr>
        </p:nvGraphicFramePr>
        <p:xfrm>
          <a:off x="0" y="-15875"/>
          <a:ext cx="9144000" cy="1082675"/>
        </p:xfrm>
        <a:graphic>
          <a:graphicData uri="http://schemas.openxmlformats.org/drawingml/2006/table">
            <a:tbl>
              <a:tblPr/>
              <a:tblGrid>
                <a:gridCol w="914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1082675">
                <a:tc>
                  <a:txBody>
                    <a:bodyPr/>
                    <a:lstStyle/>
                    <a:p>
                      <a:r>
                        <a:rPr lang="th-TH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คาดการณ์ : ปริมาณฝนจาก </a:t>
                      </a:r>
                      <a:r>
                        <a:rPr lang="en-US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WRF-ROMS Model </a:t>
                      </a:r>
                      <a:r>
                        <a:rPr lang="th-TH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/>
                      </a:r>
                      <a:br>
                        <a:rPr lang="th-TH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</a:br>
                      <a:r>
                        <a:rPr lang="th-TH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               ความละเอียด 9</a:t>
                      </a:r>
                      <a:r>
                        <a:rPr lang="en-US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x9 </a:t>
                      </a:r>
                      <a:r>
                        <a:rPr lang="th-TH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กม.</a:t>
                      </a:r>
                      <a:r>
                        <a:rPr lang="th-TH" altLang="th-TH" sz="3100" b="1" baseline="0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 </a:t>
                      </a:r>
                      <a:r>
                        <a:rPr lang="th-TH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(ช่วงวันที่</a:t>
                      </a:r>
                      <a:r>
                        <a:rPr lang="en-US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 </a:t>
                      </a:r>
                      <a:r>
                        <a:rPr lang="en-US" altLang="th-TH" sz="3100" b="1" baseline="0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5</a:t>
                      </a:r>
                      <a:r>
                        <a:rPr lang="th-TH" altLang="th-TH" sz="3100" b="1" baseline="0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-</a:t>
                      </a:r>
                      <a:r>
                        <a:rPr lang="en-US" altLang="th-TH" sz="3100" b="1" baseline="0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8</a:t>
                      </a:r>
                      <a:r>
                        <a:rPr lang="th-TH" altLang="th-TH" sz="3100" b="1" baseline="0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 เม.ย. </a:t>
                      </a:r>
                      <a:r>
                        <a:rPr lang="th-TH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6</a:t>
                      </a:r>
                      <a:r>
                        <a:rPr lang="en-US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1</a:t>
                      </a:r>
                      <a:r>
                        <a:rPr lang="th-TH" altLang="th-TH" sz="3100" b="1" dirty="0">
                          <a:solidFill>
                            <a:schemeClr val="tx1"/>
                          </a:solidFill>
                          <a:latin typeface="TH SarabunPSK" pitchFamily="34" charset="-34"/>
                          <a:cs typeface="TH SarabunPSK" pitchFamily="34" charset="-34"/>
                        </a:rPr>
                        <a:t>)</a:t>
                      </a:r>
                    </a:p>
                  </a:txBody>
                  <a:tcPr marL="90000" marR="90000" marT="46822" marB="46822" anchor="ctr" horzOverflow="overflow">
                    <a:lnL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872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pSp>
        <p:nvGrpSpPr>
          <p:cNvPr id="3" name="Group 21"/>
          <p:cNvGrpSpPr/>
          <p:nvPr/>
        </p:nvGrpSpPr>
        <p:grpSpPr>
          <a:xfrm>
            <a:off x="7772400" y="193848"/>
            <a:ext cx="1306761" cy="663384"/>
            <a:chOff x="7543800" y="119720"/>
            <a:chExt cx="1600713" cy="812610"/>
          </a:xfrm>
        </p:grpSpPr>
        <p:pic>
          <p:nvPicPr>
            <p:cNvPr id="32" name="Picture 3" descr="C:\Users\haii\Desktop\unnamed.png"/>
            <p:cNvPicPr>
              <a:picLocks noChangeAspect="1" noChangeArrowheads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09488" y="119720"/>
              <a:ext cx="835025" cy="8126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8" name="Group 12"/>
            <p:cNvGrpSpPr/>
            <p:nvPr/>
          </p:nvGrpSpPr>
          <p:grpSpPr>
            <a:xfrm>
              <a:off x="7543800" y="180874"/>
              <a:ext cx="779727" cy="653797"/>
              <a:chOff x="7467600" y="180874"/>
              <a:chExt cx="779727" cy="653797"/>
            </a:xfrm>
          </p:grpSpPr>
          <p:sp>
            <p:nvSpPr>
              <p:cNvPr id="34" name="Rounded Rectangle 33"/>
              <p:cNvSpPr/>
              <p:nvPr/>
            </p:nvSpPr>
            <p:spPr>
              <a:xfrm>
                <a:off x="7467600" y="180874"/>
                <a:ext cx="779727" cy="653797"/>
              </a:xfrm>
              <a:prstGeom prst="roundRect">
                <a:avLst>
                  <a:gd name="adj" fmla="val 16667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h-TH"/>
              </a:p>
            </p:txBody>
          </p:sp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9" cstate="email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7600" y="201475"/>
                <a:ext cx="731607" cy="62329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8438270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1207</TotalTime>
  <Words>92</Words>
  <Application>Microsoft Office PowerPoint</Application>
  <PresentationFormat>On-screen Show (4:3)</PresentationFormat>
  <Paragraphs>21</Paragraphs>
  <Slides>3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Office Theme</vt:lpstr>
      <vt:lpstr>1_Office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Thippawan</dc:creator>
  <cp:lastModifiedBy>Hewlett-Packard Company</cp:lastModifiedBy>
  <cp:revision>50</cp:revision>
  <dcterms:created xsi:type="dcterms:W3CDTF">2017-10-11T05:13:42Z</dcterms:created>
  <dcterms:modified xsi:type="dcterms:W3CDTF">2018-04-02T01:59:35Z</dcterms:modified>
</cp:coreProperties>
</file>

<file path=docProps/thumbnail.jpeg>
</file>